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60" r:id="rId4"/>
    <p:sldId id="261" r:id="rId5"/>
    <p:sldId id="259" r:id="rId6"/>
    <p:sldId id="262" r:id="rId7"/>
    <p:sldId id="267" r:id="rId8"/>
    <p:sldId id="258" r:id="rId9"/>
    <p:sldId id="263" r:id="rId10"/>
    <p:sldId id="264"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EB8A3C19-4F89-4D40-9523-98545E7C9D53}" type="datetimeFigureOut">
              <a:rPr lang="en-GB" smtClean="0"/>
              <a:t>20/01/2023</a:t>
            </a:fld>
            <a:endParaRPr lang="en-GB" dirty="0"/>
          </a:p>
        </p:txBody>
      </p:sp>
      <p:sp>
        <p:nvSpPr>
          <p:cNvPr id="17" name="Footer Placeholder 16"/>
          <p:cNvSpPr>
            <a:spLocks noGrp="1"/>
          </p:cNvSpPr>
          <p:nvPr>
            <p:ph type="ftr" sz="quarter" idx="11"/>
          </p:nvPr>
        </p:nvSpPr>
        <p:spPr/>
        <p:txBody>
          <a:bodyPr/>
          <a:lstStyle/>
          <a:p>
            <a:endParaRPr lang="en-GB" dirty="0"/>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DCCBCB9C-FEF8-457A-BB53-EC9EE3D13273}" type="slidenum">
              <a:rPr lang="en-GB" smtClean="0"/>
              <a:t>‹#›</a:t>
            </a:fld>
            <a:endParaRPr lang="en-GB" dirty="0"/>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B8A3C19-4F89-4D40-9523-98545E7C9D53}" type="datetimeFigureOut">
              <a:rPr lang="en-GB" smtClean="0"/>
              <a:t>20/01/2023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CCBCB9C-FEF8-457A-BB53-EC9EE3D13273}" type="slidenum">
              <a:rPr lang="en-GB" smtClean="0"/>
              <a:t>‹#›</a:t>
            </a:fld>
            <a:endParaRPr lang="en-GB" dirty="0"/>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6915912" y="3009901"/>
            <a:ext cx="457200" cy="441325"/>
          </a:xfrm>
        </p:spPr>
        <p:txBody>
          <a:bodyPr/>
          <a:lstStyle/>
          <a:p>
            <a:fld id="{DCCBCB9C-FEF8-457A-BB53-EC9EE3D13273}" type="slidenum">
              <a:rPr lang="en-GB" smtClean="0"/>
              <a:t>‹#›</a:t>
            </a:fld>
            <a:endParaRPr lang="en-GB" dirty="0"/>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B8A3C19-4F89-4D40-9523-98545E7C9D53}" type="datetimeFigureOut">
              <a:rPr lang="en-GB" smtClean="0"/>
              <a:t>20/01/2023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EB8A3C19-4F89-4D40-9523-98545E7C9D53}" type="datetimeFigureOut">
              <a:rPr lang="en-GB" smtClean="0"/>
              <a:t>20/01/2023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a:xfrm>
            <a:off x="4361688" y="1026372"/>
            <a:ext cx="457200" cy="441325"/>
          </a:xfrm>
        </p:spPr>
        <p:txBody>
          <a:bodyPr/>
          <a:lstStyle/>
          <a:p>
            <a:fld id="{DCCBCB9C-FEF8-457A-BB53-EC9EE3D13273}" type="slidenum">
              <a:rPr lang="en-GB" smtClean="0"/>
              <a:t>‹#›</a:t>
            </a:fld>
            <a:endParaRPr lang="en-GB" dirty="0"/>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GB" dirty="0"/>
          </a:p>
        </p:txBody>
      </p:sp>
      <p:sp>
        <p:nvSpPr>
          <p:cNvPr id="4" name="Date Placeholder 3"/>
          <p:cNvSpPr>
            <a:spLocks noGrp="1"/>
          </p:cNvSpPr>
          <p:nvPr>
            <p:ph type="dt" sz="half" idx="10"/>
          </p:nvPr>
        </p:nvSpPr>
        <p:spPr/>
        <p:txBody>
          <a:bodyPr/>
          <a:lstStyle/>
          <a:p>
            <a:fld id="{EB8A3C19-4F89-4D40-9523-98545E7C9D53}" type="datetimeFigureOut">
              <a:rPr lang="en-GB" smtClean="0"/>
              <a:t>20/01/2023</a:t>
            </a:fld>
            <a:endParaRPr lang="en-GB" dirty="0"/>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DCCBCB9C-FEF8-457A-BB53-EC9EE3D13273}" type="slidenum">
              <a:rPr lang="en-GB" smtClean="0"/>
              <a:t>‹#›</a:t>
            </a:fld>
            <a:endParaRPr lang="en-GB" dirty="0"/>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EB8A3C19-4F89-4D40-9523-98545E7C9D53}" type="datetimeFigureOut">
              <a:rPr lang="en-GB" smtClean="0"/>
              <a:t>20/01/2023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CCBCB9C-FEF8-457A-BB53-EC9EE3D13273}" type="slidenum">
              <a:rPr lang="en-GB" smtClean="0"/>
              <a:t>‹#›</a:t>
            </a:fld>
            <a:endParaRPr lang="en-GB" dirty="0"/>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EB8A3C19-4F89-4D40-9523-98545E7C9D53}" type="datetimeFigureOut">
              <a:rPr lang="en-GB" smtClean="0"/>
              <a:t>20/01/2023</a:t>
            </a:fld>
            <a:endParaRPr lang="en-GB" dirty="0"/>
          </a:p>
        </p:txBody>
      </p:sp>
      <p:sp>
        <p:nvSpPr>
          <p:cNvPr id="8" name="Footer Placeholder 7"/>
          <p:cNvSpPr>
            <a:spLocks noGrp="1"/>
          </p:cNvSpPr>
          <p:nvPr>
            <p:ph type="ftr" sz="quarter" idx="11"/>
          </p:nvPr>
        </p:nvSpPr>
        <p:spPr>
          <a:xfrm>
            <a:off x="304800" y="6409944"/>
            <a:ext cx="3581400" cy="365760"/>
          </a:xfrm>
        </p:spPr>
        <p:txBody>
          <a:bodyPr/>
          <a:lstStyle/>
          <a:p>
            <a:endParaRPr lang="en-GB" dirty="0"/>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DCCBCB9C-FEF8-457A-BB53-EC9EE3D13273}" type="slidenum">
              <a:rPr lang="en-GB" smtClean="0"/>
              <a:t>‹#›</a:t>
            </a:fld>
            <a:endParaRPr lang="en-GB" dirty="0"/>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B8A3C19-4F89-4D40-9523-98545E7C9D53}" type="datetimeFigureOut">
              <a:rPr lang="en-GB" smtClean="0"/>
              <a:t>20/01/2023</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a:xfrm>
            <a:off x="4343400" y="1036020"/>
            <a:ext cx="457200" cy="441325"/>
          </a:xfrm>
        </p:spPr>
        <p:txBody>
          <a:bodyPr/>
          <a:lstStyle/>
          <a:p>
            <a:fld id="{DCCBCB9C-FEF8-457A-BB53-EC9EE3D13273}" type="slidenum">
              <a:rPr lang="en-GB" smtClean="0"/>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EB8A3C19-4F89-4D40-9523-98545E7C9D53}" type="datetimeFigureOut">
              <a:rPr lang="en-GB" smtClean="0"/>
              <a:t>20/01/2023</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DCCBCB9C-FEF8-457A-BB53-EC9EE3D13273}" type="slidenum">
              <a:rPr lang="en-GB" smtClean="0"/>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DCCBCB9C-FEF8-457A-BB53-EC9EE3D13273}" type="slidenum">
              <a:rPr lang="en-GB" smtClean="0"/>
              <a:t>‹#›</a:t>
            </a:fld>
            <a:endParaRPr lang="en-GB" dirty="0"/>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Date Placeholder 4"/>
          <p:cNvSpPr>
            <a:spLocks noGrp="1"/>
          </p:cNvSpPr>
          <p:nvPr>
            <p:ph type="dt" sz="half" idx="10"/>
          </p:nvPr>
        </p:nvSpPr>
        <p:spPr/>
        <p:txBody>
          <a:bodyPr/>
          <a:lstStyle/>
          <a:p>
            <a:fld id="{EB8A3C19-4F89-4D40-9523-98545E7C9D53}" type="datetimeFigureOut">
              <a:rPr lang="en-GB" smtClean="0"/>
              <a:t>20/01/2023</a:t>
            </a:fld>
            <a:endParaRPr lang="en-GB" dirty="0"/>
          </a:p>
        </p:txBody>
      </p:sp>
      <p:sp>
        <p:nvSpPr>
          <p:cNvPr id="6" name="Footer Placeholder 5"/>
          <p:cNvSpPr>
            <a:spLocks noGrp="1"/>
          </p:cNvSpPr>
          <p:nvPr>
            <p:ph type="ftr" sz="quarter" idx="11"/>
          </p:nvPr>
        </p:nvSpPr>
        <p:spPr>
          <a:xfrm>
            <a:off x="301752" y="6410848"/>
            <a:ext cx="3383280" cy="365760"/>
          </a:xfrm>
        </p:spPr>
        <p:txBody>
          <a:bodyPr/>
          <a:lstStyle/>
          <a:p>
            <a:endParaRPr lang="en-GB"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Slide Number Placeholder 6"/>
          <p:cNvSpPr>
            <a:spLocks noGrp="1"/>
          </p:cNvSpPr>
          <p:nvPr>
            <p:ph type="sldNum" sz="quarter" idx="12"/>
          </p:nvPr>
        </p:nvSpPr>
        <p:spPr>
          <a:xfrm>
            <a:off x="1371600" y="312738"/>
            <a:ext cx="457200" cy="441325"/>
          </a:xfrm>
        </p:spPr>
        <p:txBody>
          <a:bodyPr/>
          <a:lstStyle/>
          <a:p>
            <a:fld id="{DCCBCB9C-FEF8-457A-BB53-EC9EE3D13273}" type="slidenum">
              <a:rPr lang="en-GB" smtClean="0"/>
              <a:t>‹#›</a:t>
            </a:fld>
            <a:endParaRPr lang="en-GB" dirty="0"/>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Date Placeholder 4"/>
          <p:cNvSpPr>
            <a:spLocks noGrp="1"/>
          </p:cNvSpPr>
          <p:nvPr>
            <p:ph type="dt" sz="half" idx="10"/>
          </p:nvPr>
        </p:nvSpPr>
        <p:spPr>
          <a:xfrm>
            <a:off x="5788152" y="6404984"/>
            <a:ext cx="3044952" cy="365760"/>
          </a:xfrm>
        </p:spPr>
        <p:txBody>
          <a:bodyPr/>
          <a:lstStyle/>
          <a:p>
            <a:fld id="{EB8A3C19-4F89-4D40-9523-98545E7C9D53}" type="datetimeFigureOut">
              <a:rPr lang="en-GB" smtClean="0"/>
              <a:t>20/01/2023</a:t>
            </a:fld>
            <a:endParaRPr lang="en-GB" dirty="0"/>
          </a:p>
        </p:txBody>
      </p:sp>
      <p:sp>
        <p:nvSpPr>
          <p:cNvPr id="6" name="Footer Placeholder 5"/>
          <p:cNvSpPr>
            <a:spLocks noGrp="1"/>
          </p:cNvSpPr>
          <p:nvPr>
            <p:ph type="ftr" sz="quarter" idx="11"/>
          </p:nvPr>
        </p:nvSpPr>
        <p:spPr>
          <a:xfrm>
            <a:off x="301752" y="6410848"/>
            <a:ext cx="3584448" cy="365760"/>
          </a:xfrm>
        </p:spPr>
        <p:txBody>
          <a:bodyPr/>
          <a:lstStyle/>
          <a:p>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EB8A3C19-4F89-4D40-9523-98545E7C9D53}" type="datetimeFigureOut">
              <a:rPr lang="en-GB" smtClean="0"/>
              <a:t>20/01/2023</a:t>
            </a:fld>
            <a:endParaRPr lang="en-GB" dirty="0"/>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GB" dirty="0"/>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DCCBCB9C-FEF8-457A-BB53-EC9EE3D13273}" type="slidenum">
              <a:rPr lang="en-GB" smtClean="0"/>
              <a:t>‹#›</a:t>
            </a:fld>
            <a:endParaRPr lang="en-GB" dirty="0"/>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theschoolrun.com/year-7-cats-what-every-parent-needs-know" TargetMode="External"/><Relationship Id="rId2" Type="http://schemas.openxmlformats.org/officeDocument/2006/relationships/hyperlink" Target="https://www.theschoolrun.com/secondary-school-sets-and-streams" TargetMode="Externa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hyperlink" Target="https://www.theschoolrun.com/secondary-school-performance-measures"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gov.uk/government/publications/key-stage-2-tests-2022-english-reading-test-materials" TargetMode="External"/><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hyperlink" Target="https://www.gov.uk/government/publications/key-stage-2-tests-2022-english-grammar-punctuation-and-spelling-test-materials" TargetMode="External"/><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openxmlformats.org/officeDocument/2006/relationships/hyperlink" Target="https://www.gov.uk/government/publications/key-stage-2-tests-2022-mathematics-test-materials" TargetMode="External"/><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www.sats-papers.co.uk/2022-sats-paper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www.gov.uk/government/collections/national-curriculum-assessments-practice-materials" TargetMode="External"/><Relationship Id="rId3" Type="http://schemas.openxmlformats.org/officeDocument/2006/relationships/hyperlink" Target="https://www.sats-papers.co.uk/2019-sats-papers/" TargetMode="External"/><Relationship Id="rId7" Type="http://schemas.openxmlformats.org/officeDocument/2006/relationships/hyperlink" Target="https://www.sats-papers.co.uk/2023-sats-papers/#:~:text=To%20help%20prepare%20children%20for,grammar%20punctuation%20and%20spelling%20paper." TargetMode="External"/><Relationship Id="rId2" Type="http://schemas.openxmlformats.org/officeDocument/2006/relationships/hyperlink" Target="https://www.sats-papers.co.uk/2022-sats-papers/" TargetMode="External"/><Relationship Id="rId1" Type="http://schemas.openxmlformats.org/officeDocument/2006/relationships/slideLayout" Target="../slideLayouts/slideLayout2.xml"/><Relationship Id="rId6" Type="http://schemas.openxmlformats.org/officeDocument/2006/relationships/hyperlink" Target="https://www.sats-papers.co.uk/2016-sats-papers/" TargetMode="External"/><Relationship Id="rId5" Type="http://schemas.openxmlformats.org/officeDocument/2006/relationships/hyperlink" Target="https://www.sats-papers.co.uk/2017-sats-papers/" TargetMode="External"/><Relationship Id="rId4" Type="http://schemas.openxmlformats.org/officeDocument/2006/relationships/hyperlink" Target="https://www.sats-papers.co.uk/2018-sats-papers/" TargetMode="External"/><Relationship Id="rId9" Type="http://schemas.openxmlformats.org/officeDocument/2006/relationships/image" Target="../media/image5.png"/></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11560" y="5105400"/>
            <a:ext cx="8208912" cy="1752600"/>
          </a:xfrm>
        </p:spPr>
        <p:txBody>
          <a:bodyPr>
            <a:noAutofit/>
          </a:bodyPr>
          <a:lstStyle/>
          <a:p>
            <a:r>
              <a:rPr lang="en-GB" sz="6600" dirty="0" smtClean="0">
                <a:solidFill>
                  <a:srgbClr val="00B050"/>
                </a:solidFill>
                <a:latin typeface="Bahnschrift Light SemiCondensed" pitchFamily="34" charset="0"/>
              </a:rPr>
              <a:t>KS2 SAT</a:t>
            </a:r>
            <a:r>
              <a:rPr lang="en-GB" sz="4800" dirty="0" smtClean="0">
                <a:solidFill>
                  <a:srgbClr val="00B050"/>
                </a:solidFill>
                <a:latin typeface="Bahnschrift SemiBold SemiConden" pitchFamily="34" charset="0"/>
              </a:rPr>
              <a:t>s</a:t>
            </a:r>
            <a:r>
              <a:rPr lang="en-GB" sz="6600" dirty="0" smtClean="0">
                <a:solidFill>
                  <a:srgbClr val="00B050"/>
                </a:solidFill>
                <a:latin typeface="Bahnschrift Light SemiCondensed" pitchFamily="34" charset="0"/>
              </a:rPr>
              <a:t> 2023</a:t>
            </a:r>
            <a:endParaRPr lang="en-GB" sz="6600" dirty="0">
              <a:solidFill>
                <a:srgbClr val="00B050"/>
              </a:solidFill>
              <a:latin typeface="Bahnschrift Light SemiCondensed" pitchFamily="34" charset="0"/>
            </a:endParaRPr>
          </a:p>
        </p:txBody>
      </p:sp>
      <p:sp>
        <p:nvSpPr>
          <p:cNvPr id="2" name="Title 1"/>
          <p:cNvSpPr>
            <a:spLocks noGrp="1"/>
          </p:cNvSpPr>
          <p:nvPr>
            <p:ph type="ctrTitle"/>
          </p:nvPr>
        </p:nvSpPr>
        <p:spPr>
          <a:xfrm>
            <a:off x="683568" y="3501008"/>
            <a:ext cx="7772400" cy="1470025"/>
          </a:xfrm>
        </p:spPr>
        <p:txBody>
          <a:bodyPr>
            <a:noAutofit/>
          </a:bodyPr>
          <a:lstStyle/>
          <a:p>
            <a:r>
              <a:rPr lang="en-GB" sz="8000" dirty="0" smtClean="0">
                <a:solidFill>
                  <a:srgbClr val="FFFF00"/>
                </a:solidFill>
              </a:rPr>
              <a:t>Springwood Heath </a:t>
            </a:r>
            <a:endParaRPr lang="en-GB" sz="8000" dirty="0">
              <a:solidFill>
                <a:srgbClr val="FFFF00"/>
              </a:solidFill>
            </a:endParaRPr>
          </a:p>
        </p:txBody>
      </p:sp>
      <p:sp>
        <p:nvSpPr>
          <p:cNvPr id="5" name="TextBox 4"/>
          <p:cNvSpPr txBox="1"/>
          <p:nvPr/>
        </p:nvSpPr>
        <p:spPr>
          <a:xfrm>
            <a:off x="2585508" y="961072"/>
            <a:ext cx="5904656" cy="646331"/>
          </a:xfrm>
          <a:prstGeom prst="rect">
            <a:avLst/>
          </a:prstGeom>
          <a:noFill/>
        </p:spPr>
        <p:txBody>
          <a:bodyPr wrap="square" rtlCol="0">
            <a:spAutoFit/>
          </a:bodyPr>
          <a:lstStyle/>
          <a:p>
            <a:pPr algn="ctr"/>
            <a:r>
              <a:rPr lang="en-GB" sz="3600" dirty="0" smtClean="0">
                <a:latin typeface="Agency FB" pitchFamily="34" charset="0"/>
              </a:rPr>
              <a:t>‘Success through Caring and Learning.’</a:t>
            </a:r>
            <a:endParaRPr lang="en-GB" sz="3600" dirty="0">
              <a:latin typeface="Agency FB" pitchFamily="34" charset="0"/>
            </a:endParaRPr>
          </a:p>
        </p:txBody>
      </p:sp>
      <p:pic>
        <p:nvPicPr>
          <p:cNvPr id="7" name="Picture 6" descr="C:\Users\Igaze\Desktop\working on\school badge.jpg"/>
          <p:cNvPicPr/>
          <p:nvPr/>
        </p:nvPicPr>
        <p:blipFill>
          <a:blip r:embed="rId2">
            <a:extLst>
              <a:ext uri="{28A0092B-C50C-407E-A947-70E740481C1C}">
                <a14:useLocalDpi xmlns:a14="http://schemas.microsoft.com/office/drawing/2010/main" val="0"/>
              </a:ext>
            </a:extLst>
          </a:blip>
          <a:srcRect/>
          <a:stretch>
            <a:fillRect/>
          </a:stretch>
        </p:blipFill>
        <p:spPr bwMode="auto">
          <a:xfrm>
            <a:off x="471794" y="317791"/>
            <a:ext cx="1944216" cy="1932891"/>
          </a:xfrm>
          <a:prstGeom prst="rect">
            <a:avLst/>
          </a:prstGeom>
          <a:noFill/>
          <a:ln>
            <a:noFill/>
          </a:ln>
        </p:spPr>
      </p:pic>
    </p:spTree>
    <p:extLst>
      <p:ext uri="{BB962C8B-B14F-4D97-AF65-F5344CB8AC3E}">
        <p14:creationId xmlns:p14="http://schemas.microsoft.com/office/powerpoint/2010/main" val="2648943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Marking and Reporting</a:t>
            </a:r>
            <a:endParaRPr lang="en-GB" dirty="0"/>
          </a:p>
        </p:txBody>
      </p:sp>
      <p:sp>
        <p:nvSpPr>
          <p:cNvPr id="3" name="Content Placeholder 2"/>
          <p:cNvSpPr>
            <a:spLocks noGrp="1"/>
          </p:cNvSpPr>
          <p:nvPr>
            <p:ph sz="quarter" idx="1"/>
          </p:nvPr>
        </p:nvSpPr>
        <p:spPr/>
        <p:txBody>
          <a:bodyPr>
            <a:normAutofit fontScale="92500" lnSpcReduction="10000"/>
          </a:bodyPr>
          <a:lstStyle/>
          <a:p>
            <a:r>
              <a:rPr lang="en-GB" dirty="0"/>
              <a:t>C</a:t>
            </a:r>
            <a:r>
              <a:rPr lang="en-GB" dirty="0" smtClean="0"/>
              <a:t>hildren </a:t>
            </a:r>
            <a:r>
              <a:rPr lang="en-GB" dirty="0"/>
              <a:t>are given scaled scores and details of whether they’ve reached the expected standard (‘NS’ means that the expected standard was not achieved; ‘AS’ means it was).</a:t>
            </a:r>
          </a:p>
          <a:p>
            <a:r>
              <a:rPr lang="en-GB" dirty="0" smtClean="0"/>
              <a:t>The </a:t>
            </a:r>
            <a:r>
              <a:rPr lang="en-GB" dirty="0"/>
              <a:t>scaled scores for the KS2 test range between 80 (the lowest possible scaled score) and 120 (the highest possible scaled score). </a:t>
            </a:r>
            <a:r>
              <a:rPr lang="en-GB" dirty="0">
                <a:solidFill>
                  <a:srgbClr val="FF0000"/>
                </a:solidFill>
              </a:rPr>
              <a:t>The expected standard for each test is a scaled score of 100 or more.</a:t>
            </a:r>
            <a:r>
              <a:rPr lang="en-GB" dirty="0"/>
              <a:t> </a:t>
            </a:r>
            <a:r>
              <a:rPr lang="en-GB" dirty="0" smtClean="0"/>
              <a:t>The </a:t>
            </a:r>
            <a:r>
              <a:rPr lang="en-GB" dirty="0"/>
              <a:t>Department for Education expects at least </a:t>
            </a:r>
            <a:r>
              <a:rPr lang="en-GB" dirty="0">
                <a:solidFill>
                  <a:srgbClr val="FF0000"/>
                </a:solidFill>
              </a:rPr>
              <a:t>65 per cent </a:t>
            </a:r>
            <a:r>
              <a:rPr lang="en-GB" dirty="0"/>
              <a:t>of Y6 children to reach the expected standard</a:t>
            </a:r>
            <a:r>
              <a:rPr lang="en-GB" dirty="0" smtClean="0"/>
              <a:t>.</a:t>
            </a:r>
          </a:p>
          <a:p>
            <a:r>
              <a:rPr lang="en-GB" dirty="0"/>
              <a:t>Every school's performance will be made public in December 2023 to create the 2023 school league tables.</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24328" y="260648"/>
            <a:ext cx="1008112" cy="9515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545306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260648"/>
            <a:ext cx="8534400" cy="758952"/>
          </a:xfrm>
        </p:spPr>
        <p:txBody>
          <a:bodyPr>
            <a:normAutofit/>
          </a:bodyPr>
          <a:lstStyle/>
          <a:p>
            <a:r>
              <a:rPr lang="en-GB" sz="3200" dirty="0" smtClean="0"/>
              <a:t>KS2 SATs Results and Secondary Schools</a:t>
            </a:r>
            <a:endParaRPr lang="en-GB" sz="3200" dirty="0"/>
          </a:p>
        </p:txBody>
      </p:sp>
      <p:sp>
        <p:nvSpPr>
          <p:cNvPr id="3" name="Content Placeholder 2"/>
          <p:cNvSpPr>
            <a:spLocks noGrp="1"/>
          </p:cNvSpPr>
          <p:nvPr>
            <p:ph sz="quarter" idx="1"/>
          </p:nvPr>
        </p:nvSpPr>
        <p:spPr/>
        <p:txBody>
          <a:bodyPr>
            <a:normAutofit fontScale="70000" lnSpcReduction="20000"/>
          </a:bodyPr>
          <a:lstStyle/>
          <a:p>
            <a:pPr fontAlgn="base"/>
            <a:r>
              <a:rPr lang="en-GB" dirty="0"/>
              <a:t>Almost all secondary schools group children into </a:t>
            </a:r>
            <a:r>
              <a:rPr lang="en-GB" dirty="0">
                <a:hlinkClick r:id="rId2"/>
              </a:rPr>
              <a:t>sets or streams</a:t>
            </a:r>
            <a:r>
              <a:rPr lang="en-GB" dirty="0"/>
              <a:t> based on their academic ability, and SATs results may be used as part of the decision-making process.</a:t>
            </a:r>
          </a:p>
          <a:p>
            <a:pPr fontAlgn="base"/>
            <a:r>
              <a:rPr lang="en-GB" dirty="0"/>
              <a:t>That said, because children are only assessed in English and maths, and in particular skills within these subjects, it’s common for secondary schools to use their own tests (such as </a:t>
            </a:r>
            <a:r>
              <a:rPr lang="en-GB" dirty="0">
                <a:hlinkClick r:id="rId3"/>
              </a:rPr>
              <a:t>Year 7 CATs</a:t>
            </a:r>
            <a:r>
              <a:rPr lang="en-GB" dirty="0"/>
              <a:t>) as part of the setting process.</a:t>
            </a:r>
          </a:p>
          <a:p>
            <a:pPr fontAlgn="base"/>
            <a:r>
              <a:rPr lang="en-GB" dirty="0"/>
              <a:t>The results of these tests may be used on their own, or alongside SATs results, to determine which ability group a child ends up in.</a:t>
            </a:r>
          </a:p>
          <a:p>
            <a:pPr fontAlgn="base"/>
            <a:r>
              <a:rPr lang="en-GB" dirty="0"/>
              <a:t>Secondary schools also use SATs results to work out their Progress 8 score. This is a </a:t>
            </a:r>
            <a:r>
              <a:rPr lang="en-GB" dirty="0">
                <a:hlinkClick r:id="rId4"/>
              </a:rPr>
              <a:t>performance measure</a:t>
            </a:r>
            <a:r>
              <a:rPr lang="en-GB" dirty="0"/>
              <a:t> of how well pupils progress between Year 6 and Year 11, with their SATs results as a starting point.</a:t>
            </a:r>
          </a:p>
          <a:p>
            <a:pPr fontAlgn="base"/>
            <a:r>
              <a:rPr lang="en-GB" dirty="0"/>
              <a:t>Progress 8 scores give a picture of attainment across the entire year group, rather than on a child-by-child basis, and are used to place secondary schools in national league tables.</a:t>
            </a:r>
          </a:p>
          <a:p>
            <a:pPr fontAlgn="base"/>
            <a:r>
              <a:rPr lang="en-GB" b="1" dirty="0"/>
              <a:t>Some secondary schools will set targets for your child based on their KS2 results. </a:t>
            </a:r>
            <a:r>
              <a:rPr lang="en-GB" dirty="0"/>
              <a:t>These may be GCSE targets or interim targets for the end of each year. However, most schools will take other factors into consideration when target-setting, as well as KS2 results.</a:t>
            </a:r>
          </a:p>
          <a:p>
            <a:endParaRPr lang="en-GB" dirty="0"/>
          </a:p>
        </p:txBody>
      </p:sp>
      <p:pic>
        <p:nvPicPr>
          <p:cNvPr id="4"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1520" y="260648"/>
            <a:ext cx="1008112" cy="9515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499346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Timetable 2023</a:t>
            </a:r>
            <a:endParaRPr lang="en-GB" dirty="0"/>
          </a:p>
        </p:txBody>
      </p:sp>
      <p:sp>
        <p:nvSpPr>
          <p:cNvPr id="3" name="Content Placeholder 2"/>
          <p:cNvSpPr>
            <a:spLocks noGrp="1"/>
          </p:cNvSpPr>
          <p:nvPr>
            <p:ph sz="quarter" idx="1"/>
          </p:nvPr>
        </p:nvSpPr>
        <p:spPr>
          <a:xfrm>
            <a:off x="539552" y="5013176"/>
            <a:ext cx="8229600" cy="637531"/>
          </a:xfrm>
        </p:spPr>
        <p:txBody>
          <a:bodyPr>
            <a:noAutofit/>
          </a:bodyPr>
          <a:lstStyle/>
          <a:p>
            <a:pPr algn="ctr"/>
            <a:r>
              <a:rPr lang="en-GB" sz="2000" dirty="0" smtClean="0"/>
              <a:t>Consider the impact of SATs tests straight after a bank holiday.</a:t>
            </a:r>
          </a:p>
          <a:p>
            <a:pPr algn="ctr"/>
            <a:r>
              <a:rPr lang="en-GB" sz="2000" dirty="0"/>
              <a:t>It is hoped that (together with the </a:t>
            </a:r>
            <a:r>
              <a:rPr lang="en-GB" sz="2000" b="1" u="sng" dirty="0"/>
              <a:t>2022 SATs</a:t>
            </a:r>
            <a:r>
              <a:rPr lang="en-GB" sz="2000" dirty="0"/>
              <a:t>) the 2023 SATs will show the impact that the </a:t>
            </a:r>
            <a:r>
              <a:rPr lang="en-GB" sz="2000" b="1" u="sng" dirty="0" smtClean="0"/>
              <a:t>2020</a:t>
            </a:r>
            <a:r>
              <a:rPr lang="en-GB" sz="2000" dirty="0" smtClean="0"/>
              <a:t>and</a:t>
            </a:r>
            <a:r>
              <a:rPr lang="en-GB" sz="2000" dirty="0"/>
              <a:t> </a:t>
            </a:r>
            <a:r>
              <a:rPr lang="en-GB" sz="2000" b="1" u="sng" dirty="0" smtClean="0"/>
              <a:t>2021 </a:t>
            </a:r>
            <a:r>
              <a:rPr lang="en-GB" sz="2000" dirty="0" smtClean="0"/>
              <a:t>school </a:t>
            </a:r>
            <a:r>
              <a:rPr lang="en-GB" sz="2000" dirty="0"/>
              <a:t>closures had on children's learning.</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1" y="1548019"/>
            <a:ext cx="8799723" cy="32902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536" y="188640"/>
            <a:ext cx="1008111" cy="9515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972215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lstStyle/>
          <a:p>
            <a:r>
              <a:rPr lang="en-GB" dirty="0" smtClean="0"/>
              <a:t>SATs since 2016</a:t>
            </a:r>
            <a:endParaRPr lang="en-GB" dirty="0"/>
          </a:p>
        </p:txBody>
      </p:sp>
      <p:sp>
        <p:nvSpPr>
          <p:cNvPr id="3" name="Content Placeholder 2"/>
          <p:cNvSpPr>
            <a:spLocks noGrp="1"/>
          </p:cNvSpPr>
          <p:nvPr>
            <p:ph sz="quarter" idx="1"/>
          </p:nvPr>
        </p:nvSpPr>
        <p:spPr>
          <a:xfrm>
            <a:off x="467544" y="1340768"/>
            <a:ext cx="8229600" cy="4824536"/>
          </a:xfrm>
        </p:spPr>
        <p:txBody>
          <a:bodyPr>
            <a:noAutofit/>
          </a:bodyPr>
          <a:lstStyle/>
          <a:p>
            <a:r>
              <a:rPr lang="en-GB" sz="2400" dirty="0" smtClean="0"/>
              <a:t>In </a:t>
            </a:r>
            <a:r>
              <a:rPr lang="en-GB" sz="2400" dirty="0"/>
              <a:t>the summer term of 2016, children in Y2 and Y6 were the first to take new SATs tests. </a:t>
            </a:r>
            <a:endParaRPr lang="en-GB" sz="2400" dirty="0" smtClean="0"/>
          </a:p>
          <a:p>
            <a:r>
              <a:rPr lang="en-GB" sz="2400" dirty="0" smtClean="0"/>
              <a:t>The </a:t>
            </a:r>
            <a:r>
              <a:rPr lang="en-GB" sz="2400" dirty="0"/>
              <a:t>current SATs for English and maths reflect the updated national curriculum, and are more rigorous than previous years’ tests. </a:t>
            </a:r>
            <a:endParaRPr lang="en-GB" sz="2400" dirty="0" smtClean="0"/>
          </a:p>
          <a:p>
            <a:r>
              <a:rPr lang="en-GB" sz="2400" dirty="0" smtClean="0"/>
              <a:t>There </a:t>
            </a:r>
            <a:r>
              <a:rPr lang="en-GB" sz="2400" dirty="0"/>
              <a:t>is also a completely new SATs marking scheme and grading system which has replaced national curriculum levels</a:t>
            </a:r>
            <a:r>
              <a:rPr lang="en-GB" sz="2400" dirty="0" smtClean="0"/>
              <a:t>.</a:t>
            </a:r>
          </a:p>
          <a:p>
            <a:r>
              <a:rPr lang="en-GB" sz="2400" dirty="0"/>
              <a:t>In 2018 the Department for Education announced that the reading content of KS2 SATs will be closely linked to the curriculum in future years to ensure children are drawing on their knowledge when answering reading comprehension questions.</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03713" y="188640"/>
            <a:ext cx="1008112" cy="9515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658157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KS2 </a:t>
            </a:r>
            <a:r>
              <a:rPr lang="en-GB" dirty="0" smtClean="0"/>
              <a:t>SATs Reading Paper</a:t>
            </a:r>
            <a:endParaRPr lang="en-GB" dirty="0"/>
          </a:p>
        </p:txBody>
      </p:sp>
      <p:sp>
        <p:nvSpPr>
          <p:cNvPr id="3" name="Content Placeholder 2"/>
          <p:cNvSpPr>
            <a:spLocks noGrp="1"/>
          </p:cNvSpPr>
          <p:nvPr>
            <p:ph sz="quarter" idx="1"/>
          </p:nvPr>
        </p:nvSpPr>
        <p:spPr>
          <a:xfrm>
            <a:off x="2915816" y="1720974"/>
            <a:ext cx="5889856" cy="4572000"/>
          </a:xfrm>
        </p:spPr>
        <p:txBody>
          <a:bodyPr>
            <a:normAutofit fontScale="92500" lnSpcReduction="20000"/>
          </a:bodyPr>
          <a:lstStyle/>
          <a:p>
            <a:r>
              <a:rPr lang="en-GB" sz="2400" dirty="0" smtClean="0"/>
              <a:t>The </a:t>
            </a:r>
            <a:r>
              <a:rPr lang="en-GB" sz="2400" dirty="0"/>
              <a:t>reading test is a single paper with questions based on three passages of text. </a:t>
            </a:r>
            <a:endParaRPr lang="en-GB" sz="2400" dirty="0" smtClean="0"/>
          </a:p>
          <a:p>
            <a:r>
              <a:rPr lang="en-GB" sz="2400" dirty="0" smtClean="0"/>
              <a:t>Your </a:t>
            </a:r>
            <a:r>
              <a:rPr lang="en-GB" sz="2400" dirty="0"/>
              <a:t>child will have </a:t>
            </a:r>
            <a:r>
              <a:rPr lang="en-GB" sz="2400" dirty="0" smtClean="0">
                <a:solidFill>
                  <a:srgbClr val="FF0000"/>
                </a:solidFill>
              </a:rPr>
              <a:t>ONE HOUR, </a:t>
            </a:r>
            <a:r>
              <a:rPr lang="en-GB" sz="2400" dirty="0"/>
              <a:t>including reading time, to complete the test. </a:t>
            </a:r>
            <a:endParaRPr lang="en-GB" sz="2400" dirty="0" smtClean="0"/>
          </a:p>
          <a:p>
            <a:r>
              <a:rPr lang="en-GB" sz="2400" dirty="0" smtClean="0"/>
              <a:t>There </a:t>
            </a:r>
            <a:r>
              <a:rPr lang="en-GB" sz="2400" dirty="0"/>
              <a:t>will be a selection of question </a:t>
            </a:r>
            <a:r>
              <a:rPr lang="en-GB" sz="2400" dirty="0" smtClean="0"/>
              <a:t>types.</a:t>
            </a:r>
          </a:p>
          <a:p>
            <a:r>
              <a:rPr lang="en-GB" sz="2400" dirty="0" smtClean="0"/>
              <a:t>Children can approach the texts in any order.</a:t>
            </a:r>
          </a:p>
          <a:p>
            <a:pPr fontAlgn="base"/>
            <a:r>
              <a:rPr lang="en-GB" sz="2400" dirty="0" smtClean="0"/>
              <a:t>3 extracts: </a:t>
            </a:r>
            <a:r>
              <a:rPr lang="en-GB" sz="2400" dirty="0"/>
              <a:t>the </a:t>
            </a:r>
            <a:r>
              <a:rPr lang="en-GB" sz="2400" dirty="0" smtClean="0"/>
              <a:t>ratio is </a:t>
            </a:r>
            <a:r>
              <a:rPr lang="en-GB" sz="2400" dirty="0"/>
              <a:t>2:1 (2 fiction for every non-fiction)</a:t>
            </a:r>
          </a:p>
          <a:p>
            <a:pPr fontAlgn="base"/>
            <a:r>
              <a:rPr lang="en-GB" sz="2400" dirty="0"/>
              <a:t>T</a:t>
            </a:r>
            <a:r>
              <a:rPr lang="en-GB" sz="2400" dirty="0" smtClean="0"/>
              <a:t>he </a:t>
            </a:r>
            <a:r>
              <a:rPr lang="en-GB" sz="2400" dirty="0"/>
              <a:t>three extracts </a:t>
            </a:r>
            <a:r>
              <a:rPr lang="en-GB" sz="2400" dirty="0" smtClean="0"/>
              <a:t>get </a:t>
            </a:r>
            <a:r>
              <a:rPr lang="en-GB" sz="2400" dirty="0"/>
              <a:t>progressively more demanding</a:t>
            </a:r>
          </a:p>
          <a:p>
            <a:pPr fontAlgn="base"/>
            <a:r>
              <a:rPr lang="en-GB" sz="2400" dirty="0"/>
              <a:t>M</a:t>
            </a:r>
            <a:r>
              <a:rPr lang="en-GB" sz="2400" dirty="0" smtClean="0"/>
              <a:t>aximum </a:t>
            </a:r>
            <a:r>
              <a:rPr lang="en-GB" sz="2400" dirty="0"/>
              <a:t>marks =</a:t>
            </a:r>
            <a:r>
              <a:rPr lang="en-GB" sz="2400" dirty="0" smtClean="0"/>
              <a:t> </a:t>
            </a:r>
            <a:r>
              <a:rPr lang="en-GB" sz="2400" dirty="0"/>
              <a:t>50</a:t>
            </a:r>
          </a:p>
          <a:p>
            <a:pPr fontAlgn="base"/>
            <a:r>
              <a:rPr lang="en-GB" sz="2400" dirty="0" smtClean="0"/>
              <a:t>The Questions will </a:t>
            </a:r>
            <a:r>
              <a:rPr lang="en-GB" sz="2400" dirty="0"/>
              <a:t>assess the KS2 Content Domains</a:t>
            </a:r>
          </a:p>
          <a:p>
            <a:endParaRPr lang="en-GB"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24328" y="167197"/>
            <a:ext cx="1008112" cy="9515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9" name="Picture 3">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45766" y="4005064"/>
            <a:ext cx="1633634" cy="22879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0" name="Picture 4" descr="\\spring4\users\staff\alisonm\My Documents\My Pictures\Screenshot 2023-01-19 213720.jpg">
            <a:hlinkClick r:id="rId3"/>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27584" y="1635621"/>
            <a:ext cx="1651816" cy="23694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692518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263512"/>
            <a:ext cx="8534400" cy="758952"/>
          </a:xfrm>
        </p:spPr>
        <p:txBody>
          <a:bodyPr>
            <a:normAutofit/>
          </a:bodyPr>
          <a:lstStyle/>
          <a:p>
            <a:r>
              <a:rPr lang="en-GB" dirty="0"/>
              <a:t>KS2 </a:t>
            </a:r>
            <a:r>
              <a:rPr lang="en-GB" dirty="0" smtClean="0"/>
              <a:t>Grammar</a:t>
            </a:r>
            <a:r>
              <a:rPr lang="en-GB" dirty="0"/>
              <a:t>, </a:t>
            </a:r>
            <a:r>
              <a:rPr lang="en-GB" dirty="0" smtClean="0"/>
              <a:t>Spelling </a:t>
            </a:r>
            <a:r>
              <a:rPr lang="en-GB" dirty="0"/>
              <a:t>and </a:t>
            </a:r>
            <a:r>
              <a:rPr lang="en-GB" dirty="0" smtClean="0"/>
              <a:t>Punctuation</a:t>
            </a:r>
            <a:endParaRPr lang="en-GB" dirty="0"/>
          </a:p>
        </p:txBody>
      </p:sp>
      <p:sp>
        <p:nvSpPr>
          <p:cNvPr id="3" name="Content Placeholder 2"/>
          <p:cNvSpPr>
            <a:spLocks noGrp="1"/>
          </p:cNvSpPr>
          <p:nvPr>
            <p:ph sz="quarter" idx="1"/>
          </p:nvPr>
        </p:nvSpPr>
        <p:spPr>
          <a:xfrm>
            <a:off x="539552" y="1988840"/>
            <a:ext cx="5710408" cy="4177308"/>
          </a:xfrm>
        </p:spPr>
        <p:txBody>
          <a:bodyPr/>
          <a:lstStyle/>
          <a:p>
            <a:r>
              <a:rPr lang="en-GB" dirty="0" smtClean="0"/>
              <a:t>The SPaG </a:t>
            </a:r>
            <a:r>
              <a:rPr lang="en-GB" dirty="0"/>
              <a:t>test consists of two parts: </a:t>
            </a:r>
            <a:endParaRPr lang="en-GB" dirty="0" smtClean="0"/>
          </a:p>
          <a:p>
            <a:r>
              <a:rPr lang="en-GB" dirty="0" smtClean="0"/>
              <a:t>a </a:t>
            </a:r>
            <a:r>
              <a:rPr lang="en-GB" dirty="0"/>
              <a:t>grammar and punctuation paper requiring short answers, lasting 45 minutes, </a:t>
            </a:r>
            <a:endParaRPr lang="en-GB" dirty="0" smtClean="0"/>
          </a:p>
          <a:p>
            <a:r>
              <a:rPr lang="en-GB" dirty="0" smtClean="0"/>
              <a:t>an </a:t>
            </a:r>
            <a:r>
              <a:rPr lang="en-GB" dirty="0"/>
              <a:t>aural spelling test of 20 words, lasting around 15 minutes. </a:t>
            </a:r>
            <a:endParaRPr lang="en-GB" dirty="0" smtClean="0"/>
          </a:p>
          <a:p>
            <a:endParaRPr lang="en-GB"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211942"/>
            <a:ext cx="1008112" cy="9515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909986" y="3933056"/>
            <a:ext cx="1630538" cy="2305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6" name="Picture 4">
            <a:hlinkClick r:id="rId3"/>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906119" y="1494625"/>
            <a:ext cx="1608515" cy="22698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573347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KS2 </a:t>
            </a:r>
            <a:r>
              <a:rPr lang="en-GB" dirty="0" smtClean="0"/>
              <a:t>Maths</a:t>
            </a:r>
            <a:endParaRPr lang="en-GB" dirty="0"/>
          </a:p>
        </p:txBody>
      </p:sp>
      <p:sp>
        <p:nvSpPr>
          <p:cNvPr id="3" name="Content Placeholder 2"/>
          <p:cNvSpPr>
            <a:spLocks noGrp="1"/>
          </p:cNvSpPr>
          <p:nvPr>
            <p:ph sz="quarter" idx="1"/>
          </p:nvPr>
        </p:nvSpPr>
        <p:spPr>
          <a:xfrm>
            <a:off x="1043608" y="4435624"/>
            <a:ext cx="7704856" cy="2448272"/>
          </a:xfrm>
        </p:spPr>
        <p:txBody>
          <a:bodyPr>
            <a:normAutofit/>
          </a:bodyPr>
          <a:lstStyle/>
          <a:p>
            <a:r>
              <a:rPr lang="en-GB" dirty="0" smtClean="0"/>
              <a:t>Children </a:t>
            </a:r>
            <a:r>
              <a:rPr lang="en-GB" dirty="0"/>
              <a:t>sit three papers in maths: </a:t>
            </a:r>
            <a:endParaRPr lang="en-GB" dirty="0" smtClean="0"/>
          </a:p>
          <a:p>
            <a:r>
              <a:rPr lang="en-GB" dirty="0" smtClean="0"/>
              <a:t>Paper </a:t>
            </a:r>
            <a:r>
              <a:rPr lang="en-GB" dirty="0"/>
              <a:t>1 (arithmetic, 30 minutes), </a:t>
            </a:r>
            <a:endParaRPr lang="en-GB" dirty="0" smtClean="0"/>
          </a:p>
          <a:p>
            <a:r>
              <a:rPr lang="en-GB" dirty="0" smtClean="0"/>
              <a:t>Papers </a:t>
            </a:r>
            <a:r>
              <a:rPr lang="en-GB" dirty="0"/>
              <a:t>2 and 3 (reasoning, 40 minutes each). </a:t>
            </a:r>
            <a:endParaRPr lang="en-GB" dirty="0" smtClean="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08304" y="214440"/>
            <a:ext cx="1008112" cy="9515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2" name="Picture 2">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47664" y="1757739"/>
            <a:ext cx="1826642" cy="23641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3" name="Picture 3">
            <a:hlinkClick r:id="rId3"/>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79912" y="1735147"/>
            <a:ext cx="1728192" cy="24082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4" name="Picture 4">
            <a:hlinkClick r:id="rId3"/>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074212" y="1722109"/>
            <a:ext cx="1738148" cy="24342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427979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Maths Walk Through Videos</a:t>
            </a:r>
            <a:endParaRPr lang="en-GB" dirty="0"/>
          </a:p>
        </p:txBody>
      </p:sp>
      <p:sp>
        <p:nvSpPr>
          <p:cNvPr id="3" name="Content Placeholder 2"/>
          <p:cNvSpPr>
            <a:spLocks noGrp="1"/>
          </p:cNvSpPr>
          <p:nvPr>
            <p:ph sz="quarter" idx="1"/>
          </p:nvPr>
        </p:nvSpPr>
        <p:spPr/>
        <p:txBody>
          <a:bodyPr/>
          <a:lstStyle/>
          <a:p>
            <a:r>
              <a:rPr lang="en-GB" dirty="0" smtClean="0">
                <a:hlinkClick r:id="rId2"/>
              </a:rPr>
              <a:t>Walk Through Videos</a:t>
            </a:r>
            <a:endParaRPr lang="en-GB" dirty="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8420" y="260648"/>
            <a:ext cx="1008112" cy="9515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191286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Free Practise Tests Online</a:t>
            </a:r>
            <a:endParaRPr lang="en-GB" dirty="0"/>
          </a:p>
        </p:txBody>
      </p:sp>
      <p:sp>
        <p:nvSpPr>
          <p:cNvPr id="3" name="Content Placeholder 2"/>
          <p:cNvSpPr>
            <a:spLocks noGrp="1"/>
          </p:cNvSpPr>
          <p:nvPr>
            <p:ph sz="quarter" idx="1"/>
          </p:nvPr>
        </p:nvSpPr>
        <p:spPr/>
        <p:txBody>
          <a:bodyPr>
            <a:normAutofit fontScale="70000" lnSpcReduction="20000"/>
          </a:bodyPr>
          <a:lstStyle/>
          <a:p>
            <a:r>
              <a:rPr lang="en-GB" dirty="0"/>
              <a:t>2022 key stage 2 test </a:t>
            </a:r>
            <a:r>
              <a:rPr lang="en-GB" dirty="0" smtClean="0"/>
              <a:t>materials</a:t>
            </a:r>
          </a:p>
          <a:p>
            <a:r>
              <a:rPr lang="en-GB" dirty="0" smtClean="0">
                <a:solidFill>
                  <a:srgbClr val="FF0000"/>
                </a:solidFill>
              </a:rPr>
              <a:t>2021 NO SATs</a:t>
            </a:r>
          </a:p>
          <a:p>
            <a:r>
              <a:rPr lang="en-GB" dirty="0" smtClean="0">
                <a:solidFill>
                  <a:srgbClr val="FF0000"/>
                </a:solidFill>
              </a:rPr>
              <a:t>2020 NO SATs</a:t>
            </a:r>
            <a:endParaRPr lang="en-GB" dirty="0">
              <a:solidFill>
                <a:srgbClr val="FF0000"/>
              </a:solidFill>
            </a:endParaRPr>
          </a:p>
          <a:p>
            <a:r>
              <a:rPr lang="en-GB" dirty="0"/>
              <a:t>2019 key stage 2 test materials</a:t>
            </a:r>
          </a:p>
          <a:p>
            <a:r>
              <a:rPr lang="en-GB" dirty="0"/>
              <a:t>2018 key stage 2 test </a:t>
            </a:r>
            <a:r>
              <a:rPr lang="en-GB" dirty="0" smtClean="0"/>
              <a:t>materials</a:t>
            </a:r>
          </a:p>
          <a:p>
            <a:endParaRPr lang="en-GB" dirty="0" smtClean="0"/>
          </a:p>
          <a:p>
            <a:pPr fontAlgn="base"/>
            <a:r>
              <a:rPr lang="en-GB" sz="2600" dirty="0"/>
              <a:t>To help prepare children for the 2023 Key Stage 2 SATs, you are able to download the </a:t>
            </a:r>
            <a:r>
              <a:rPr lang="en-GB" sz="2600" b="1" u="sng" dirty="0">
                <a:hlinkClick r:id="rId2"/>
              </a:rPr>
              <a:t>2022</a:t>
            </a:r>
            <a:r>
              <a:rPr lang="en-GB" sz="2600" dirty="0"/>
              <a:t>, </a:t>
            </a:r>
            <a:r>
              <a:rPr lang="en-GB" sz="2600" b="1" u="sng" dirty="0">
                <a:hlinkClick r:id="rId3"/>
              </a:rPr>
              <a:t>2019</a:t>
            </a:r>
            <a:r>
              <a:rPr lang="en-GB" sz="2600" dirty="0"/>
              <a:t>, </a:t>
            </a:r>
            <a:r>
              <a:rPr lang="en-GB" sz="2600" b="1" u="sng" dirty="0">
                <a:hlinkClick r:id="rId4"/>
              </a:rPr>
              <a:t>2018</a:t>
            </a:r>
            <a:r>
              <a:rPr lang="en-GB" sz="2600" dirty="0"/>
              <a:t>, </a:t>
            </a:r>
            <a:r>
              <a:rPr lang="en-GB" sz="2600" b="1" u="sng" dirty="0">
                <a:hlinkClick r:id="rId5"/>
              </a:rPr>
              <a:t>2017</a:t>
            </a:r>
            <a:r>
              <a:rPr lang="en-GB" sz="2600" dirty="0"/>
              <a:t> and </a:t>
            </a:r>
            <a:r>
              <a:rPr lang="en-GB" sz="2600" b="1" u="sng" dirty="0">
                <a:hlinkClick r:id="rId6"/>
              </a:rPr>
              <a:t>2016</a:t>
            </a:r>
            <a:r>
              <a:rPr lang="en-GB" sz="2600" dirty="0"/>
              <a:t> papers free of charge.</a:t>
            </a:r>
          </a:p>
          <a:p>
            <a:pPr fontAlgn="base"/>
            <a:r>
              <a:rPr lang="en-GB" sz="2600" dirty="0"/>
              <a:t>All past papers include an English reading paper, a full set of mathematics papers and the short answer questions in the grammar punctuation and spelling paper</a:t>
            </a:r>
            <a:r>
              <a:rPr lang="en-GB" sz="2600" dirty="0" smtClean="0"/>
              <a:t>.</a:t>
            </a:r>
          </a:p>
          <a:p>
            <a:pPr fontAlgn="base"/>
            <a:endParaRPr lang="en-GB" sz="2600" dirty="0" smtClean="0"/>
          </a:p>
          <a:p>
            <a:pPr fontAlgn="base"/>
            <a:r>
              <a:rPr lang="en-GB" sz="2600" dirty="0" smtClean="0"/>
              <a:t>NOTE: 2016 saw the start of new-style SATs</a:t>
            </a:r>
            <a:endParaRPr lang="en-GB" sz="2600" dirty="0"/>
          </a:p>
          <a:p>
            <a:endParaRPr lang="en-GB" dirty="0"/>
          </a:p>
          <a:p>
            <a:r>
              <a:rPr lang="en-GB" dirty="0" smtClean="0">
                <a:hlinkClick r:id="rId7"/>
              </a:rPr>
              <a:t>SATs-PAPERS.co.uk Free SATs papers online </a:t>
            </a:r>
            <a:endParaRPr lang="en-GB" dirty="0" smtClean="0"/>
          </a:p>
          <a:p>
            <a:r>
              <a:rPr lang="en-GB" dirty="0" smtClean="0">
                <a:hlinkClick r:id="rId8"/>
              </a:rPr>
              <a:t>GOV.UK</a:t>
            </a:r>
            <a:endParaRPr lang="en-GB" dirty="0"/>
          </a:p>
        </p:txBody>
      </p:sp>
      <p:pic>
        <p:nvPicPr>
          <p:cNvPr id="4" name="Picture 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511427" y="260648"/>
            <a:ext cx="1008112" cy="9515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676519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KS2 </a:t>
            </a:r>
            <a:r>
              <a:rPr lang="en-GB" dirty="0" smtClean="0"/>
              <a:t>Science</a:t>
            </a:r>
            <a:endParaRPr lang="en-GB" dirty="0"/>
          </a:p>
        </p:txBody>
      </p:sp>
      <p:sp>
        <p:nvSpPr>
          <p:cNvPr id="3" name="Content Placeholder 2"/>
          <p:cNvSpPr>
            <a:spLocks noGrp="1"/>
          </p:cNvSpPr>
          <p:nvPr>
            <p:ph sz="quarter" idx="1"/>
          </p:nvPr>
        </p:nvSpPr>
        <p:spPr>
          <a:xfrm>
            <a:off x="251520" y="2348880"/>
            <a:ext cx="8503920" cy="3572335"/>
          </a:xfrm>
        </p:spPr>
        <p:txBody>
          <a:bodyPr/>
          <a:lstStyle/>
          <a:p>
            <a:r>
              <a:rPr lang="en-GB" dirty="0" smtClean="0"/>
              <a:t>Ministers </a:t>
            </a:r>
            <a:r>
              <a:rPr lang="en-GB" dirty="0"/>
              <a:t>have decided not to undertake any further science sampling tests at KS2 from September 2022 onwards. </a:t>
            </a:r>
            <a:endParaRPr lang="en-GB" dirty="0" smtClean="0"/>
          </a:p>
          <a:p>
            <a:r>
              <a:rPr lang="en-GB" dirty="0" smtClean="0"/>
              <a:t>Schools </a:t>
            </a:r>
            <a:r>
              <a:rPr lang="en-GB" dirty="0"/>
              <a:t>will still submit </a:t>
            </a:r>
            <a:r>
              <a:rPr lang="en-GB" dirty="0">
                <a:solidFill>
                  <a:srgbClr val="FF0000"/>
                </a:solidFill>
              </a:rPr>
              <a:t>teacher assessment </a:t>
            </a:r>
            <a:r>
              <a:rPr lang="en-GB" dirty="0"/>
              <a:t>data at both KS1 and KS2.</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9632" y="260648"/>
            <a:ext cx="1008112" cy="9515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3821031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124</TotalTime>
  <Words>506</Words>
  <Application>Microsoft Office PowerPoint</Application>
  <PresentationFormat>On-screen Show (4:3)</PresentationFormat>
  <Paragraphs>58</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Civic</vt:lpstr>
      <vt:lpstr>Springwood Heath </vt:lpstr>
      <vt:lpstr>Timetable 2023</vt:lpstr>
      <vt:lpstr>SATs since 2016</vt:lpstr>
      <vt:lpstr>KS2 SATs Reading Paper</vt:lpstr>
      <vt:lpstr>KS2 Grammar, Spelling and Punctuation</vt:lpstr>
      <vt:lpstr>KS2 Maths</vt:lpstr>
      <vt:lpstr>Maths Walk Through Videos</vt:lpstr>
      <vt:lpstr>Free Practise Tests Online</vt:lpstr>
      <vt:lpstr>KS2 Science</vt:lpstr>
      <vt:lpstr>Marking and Reporting</vt:lpstr>
      <vt:lpstr>KS2 SATs Results and Secondary Schools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Springwood Heath</dc:title>
  <dc:creator>robertsa</dc:creator>
  <cp:lastModifiedBy>robertsa</cp:lastModifiedBy>
  <cp:revision>29</cp:revision>
  <dcterms:created xsi:type="dcterms:W3CDTF">2023-01-19T19:45:00Z</dcterms:created>
  <dcterms:modified xsi:type="dcterms:W3CDTF">2023-01-20T11:54:55Z</dcterms:modified>
</cp:coreProperties>
</file>